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9" r:id="rId3"/>
    <p:sldId id="260" r:id="rId4"/>
    <p:sldId id="261" r:id="rId5"/>
    <p:sldId id="262" r:id="rId6"/>
    <p:sldId id="275" r:id="rId7"/>
    <p:sldId id="257" r:id="rId8"/>
    <p:sldId id="263" r:id="rId9"/>
    <p:sldId id="269" r:id="rId10"/>
    <p:sldId id="271" r:id="rId11"/>
    <p:sldId id="264" r:id="rId12"/>
    <p:sldId id="265" r:id="rId13"/>
    <p:sldId id="267" r:id="rId14"/>
    <p:sldId id="266" r:id="rId15"/>
    <p:sldId id="276" r:id="rId16"/>
    <p:sldId id="270" r:id="rId17"/>
    <p:sldId id="268" r:id="rId18"/>
    <p:sldId id="272" r:id="rId19"/>
    <p:sldId id="258"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08" autoAdjust="0"/>
  </p:normalViewPr>
  <p:slideViewPr>
    <p:cSldViewPr>
      <p:cViewPr varScale="1">
        <p:scale>
          <a:sx n="110" d="100"/>
          <a:sy n="110" d="100"/>
        </p:scale>
        <p:origin x="-92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4411F-3E30-465F-9434-E472FF52BCB3}" type="datetimeFigureOut">
              <a:rPr lang="en-US" smtClean="0"/>
              <a:t>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3AF038-D478-4AE0-B092-EEEB73041E81}" type="slidenum">
              <a:rPr lang="en-US" smtClean="0"/>
              <a:t>‹#›</a:t>
            </a:fld>
            <a:endParaRPr lang="en-US"/>
          </a:p>
        </p:txBody>
      </p:sp>
    </p:spTree>
    <p:extLst>
      <p:ext uri="{BB962C8B-B14F-4D97-AF65-F5344CB8AC3E}">
        <p14:creationId xmlns:p14="http://schemas.microsoft.com/office/powerpoint/2010/main" val="4180489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Components of social decision-making and their possible neural substrates. The </a:t>
            </a:r>
            <a:r>
              <a:rPr lang="en-US" sz="1400" b="0" i="0" kern="1200" dirty="0" smtClean="0">
                <a:solidFill>
                  <a:srgbClr val="FF0000"/>
                </a:solidFill>
                <a:effectLst/>
                <a:latin typeface="+mn-lt"/>
                <a:ea typeface="+mn-ea"/>
                <a:cs typeface="+mn-cs"/>
              </a:rPr>
              <a:t>environment of a decision maker provides three different types of information useful for decision-making</a:t>
            </a:r>
            <a:r>
              <a:rPr lang="en-US" sz="1200" b="0" i="0" kern="1200" dirty="0" smtClean="0">
                <a:solidFill>
                  <a:schemeClr val="tx1"/>
                </a:solidFill>
                <a:effectLst/>
                <a:latin typeface="+mn-lt"/>
                <a:ea typeface="+mn-ea"/>
                <a:cs typeface="+mn-cs"/>
              </a:rPr>
              <a:t>. First, it delivers reward, and its deviation from the predicted reward (reward prediction error) modifies the value functions used to select actions. Second, information about various physical objects can be used to update the decision maker's model about his or her environment. Third, observed actions of other actors can be used to update the decision maker's model about their likely future behaviors. In addition, social preference of the decision makers can also influence their value functions. FEF, frontal eye field; </a:t>
            </a:r>
            <a:r>
              <a:rPr lang="en-US" sz="1200" b="0" i="0" kern="1200" dirty="0" err="1" smtClean="0">
                <a:solidFill>
                  <a:schemeClr val="tx1"/>
                </a:solidFill>
                <a:effectLst/>
                <a:latin typeface="+mn-lt"/>
                <a:ea typeface="+mn-ea"/>
                <a:cs typeface="+mn-cs"/>
              </a:rPr>
              <a:t>Hipp</a:t>
            </a:r>
            <a:r>
              <a:rPr lang="en-US" sz="1200" b="0" i="0" kern="1200" dirty="0" smtClean="0">
                <a:solidFill>
                  <a:schemeClr val="tx1"/>
                </a:solidFill>
                <a:effectLst/>
                <a:latin typeface="+mn-lt"/>
                <a:ea typeface="+mn-ea"/>
                <a:cs typeface="+mn-cs"/>
              </a:rPr>
              <a:t>, hippocampus; M1, primary motor cortex; PFC, prefrontal cortex; PPC, posterior parietal cortex; SC, superior colliculus; </a:t>
            </a:r>
            <a:r>
              <a:rPr lang="en-US" sz="1200" b="0" i="0" kern="1200" dirty="0" err="1" smtClean="0">
                <a:solidFill>
                  <a:schemeClr val="tx1"/>
                </a:solidFill>
                <a:effectLst/>
                <a:latin typeface="+mn-lt"/>
                <a:ea typeface="+mn-ea"/>
                <a:cs typeface="+mn-cs"/>
              </a:rPr>
              <a:t>SNc</a:t>
            </a:r>
            <a:r>
              <a:rPr lang="en-US" sz="1200" b="0" i="0" kern="1200" dirty="0" smtClean="0">
                <a:solidFill>
                  <a:schemeClr val="tx1"/>
                </a:solidFill>
                <a:effectLst/>
                <a:latin typeface="+mn-lt"/>
                <a:ea typeface="+mn-ea"/>
                <a:cs typeface="+mn-cs"/>
              </a:rPr>
              <a:t>, substantia nigra pars compacta; </a:t>
            </a:r>
            <a:r>
              <a:rPr lang="en-US" sz="1200" b="0" i="0" kern="1200" dirty="0" err="1" smtClean="0">
                <a:solidFill>
                  <a:schemeClr val="tx1"/>
                </a:solidFill>
                <a:effectLst/>
                <a:latin typeface="+mn-lt"/>
                <a:ea typeface="+mn-ea"/>
                <a:cs typeface="+mn-cs"/>
              </a:rPr>
              <a:t>vmPFC</a:t>
            </a:r>
            <a:r>
              <a:rPr lang="en-US" sz="1200" b="0" i="0" kern="1200" dirty="0" smtClean="0">
                <a:solidFill>
                  <a:schemeClr val="tx1"/>
                </a:solidFill>
                <a:effectLst/>
                <a:latin typeface="+mn-lt"/>
                <a:ea typeface="+mn-ea"/>
                <a:cs typeface="+mn-cs"/>
              </a:rPr>
              <a:t>, ventromedial prefrontal cortex; VS, ventral striatum; VTA, ventral tegmental area.</a:t>
            </a:r>
            <a:endParaRPr lang="en-US" dirty="0"/>
          </a:p>
        </p:txBody>
      </p:sp>
      <p:sp>
        <p:nvSpPr>
          <p:cNvPr id="4" name="Slide Number Placeholder 3"/>
          <p:cNvSpPr>
            <a:spLocks noGrp="1"/>
          </p:cNvSpPr>
          <p:nvPr>
            <p:ph type="sldNum" sz="quarter" idx="10"/>
          </p:nvPr>
        </p:nvSpPr>
        <p:spPr/>
        <p:txBody>
          <a:bodyPr/>
          <a:lstStyle/>
          <a:p>
            <a:fld id="{C03AF038-D478-4AE0-B092-EEEB73041E81}" type="slidenum">
              <a:rPr lang="en-US" smtClean="0"/>
              <a:t>7</a:t>
            </a:fld>
            <a:endParaRPr lang="en-US"/>
          </a:p>
        </p:txBody>
      </p:sp>
    </p:spTree>
    <p:extLst>
      <p:ext uri="{BB962C8B-B14F-4D97-AF65-F5344CB8AC3E}">
        <p14:creationId xmlns:p14="http://schemas.microsoft.com/office/powerpoint/2010/main" val="320920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Components of social decision-making and their possible neural substrates. The </a:t>
            </a:r>
            <a:r>
              <a:rPr lang="en-US" sz="1400" b="0" i="0" kern="1200" dirty="0" smtClean="0">
                <a:solidFill>
                  <a:srgbClr val="FF0000"/>
                </a:solidFill>
                <a:effectLst/>
                <a:latin typeface="+mn-lt"/>
                <a:ea typeface="+mn-ea"/>
                <a:cs typeface="+mn-cs"/>
              </a:rPr>
              <a:t>environment of a decision maker provides three different types of information useful for decision-making</a:t>
            </a:r>
            <a:r>
              <a:rPr lang="en-US" sz="1200" b="0" i="0" kern="1200" dirty="0" smtClean="0">
                <a:solidFill>
                  <a:schemeClr val="tx1"/>
                </a:solidFill>
                <a:effectLst/>
                <a:latin typeface="+mn-lt"/>
                <a:ea typeface="+mn-ea"/>
                <a:cs typeface="+mn-cs"/>
              </a:rPr>
              <a:t>. First, it delivers reward, and its deviation from the predicted reward (reward prediction error) modifies the value functions used to select actions. Second, information about various physical objects can be used to update the decision maker's model about his or her environment. Third, observed actions of other actors can be used to update the decision maker's model about their likely future behaviors. In addition, social preference of the decision makers can also influence their value functions. FEF, frontal eye field; </a:t>
            </a:r>
            <a:r>
              <a:rPr lang="en-US" sz="1200" b="0" i="0" kern="1200" dirty="0" err="1" smtClean="0">
                <a:solidFill>
                  <a:schemeClr val="tx1"/>
                </a:solidFill>
                <a:effectLst/>
                <a:latin typeface="+mn-lt"/>
                <a:ea typeface="+mn-ea"/>
                <a:cs typeface="+mn-cs"/>
              </a:rPr>
              <a:t>Hipp</a:t>
            </a:r>
            <a:r>
              <a:rPr lang="en-US" sz="1200" b="0" i="0" kern="1200" dirty="0" smtClean="0">
                <a:solidFill>
                  <a:schemeClr val="tx1"/>
                </a:solidFill>
                <a:effectLst/>
                <a:latin typeface="+mn-lt"/>
                <a:ea typeface="+mn-ea"/>
                <a:cs typeface="+mn-cs"/>
              </a:rPr>
              <a:t>, hippocampus; M1, primary motor cortex; PFC, prefrontal cortex; PPC, posterior parietal cortex; SC, superior colliculus; </a:t>
            </a:r>
            <a:r>
              <a:rPr lang="en-US" sz="1200" b="0" i="0" kern="1200" dirty="0" err="1" smtClean="0">
                <a:solidFill>
                  <a:schemeClr val="tx1"/>
                </a:solidFill>
                <a:effectLst/>
                <a:latin typeface="+mn-lt"/>
                <a:ea typeface="+mn-ea"/>
                <a:cs typeface="+mn-cs"/>
              </a:rPr>
              <a:t>SNc</a:t>
            </a:r>
            <a:r>
              <a:rPr lang="en-US" sz="1200" b="0" i="0" kern="1200" dirty="0" smtClean="0">
                <a:solidFill>
                  <a:schemeClr val="tx1"/>
                </a:solidFill>
                <a:effectLst/>
                <a:latin typeface="+mn-lt"/>
                <a:ea typeface="+mn-ea"/>
                <a:cs typeface="+mn-cs"/>
              </a:rPr>
              <a:t>, substantia nigra pars compacta; </a:t>
            </a:r>
            <a:r>
              <a:rPr lang="en-US" sz="1200" b="0" i="0" kern="1200" dirty="0" err="1" smtClean="0">
                <a:solidFill>
                  <a:schemeClr val="tx1"/>
                </a:solidFill>
                <a:effectLst/>
                <a:latin typeface="+mn-lt"/>
                <a:ea typeface="+mn-ea"/>
                <a:cs typeface="+mn-cs"/>
              </a:rPr>
              <a:t>vmPFC</a:t>
            </a:r>
            <a:r>
              <a:rPr lang="en-US" sz="1200" b="0" i="0" kern="1200" dirty="0" smtClean="0">
                <a:solidFill>
                  <a:schemeClr val="tx1"/>
                </a:solidFill>
                <a:effectLst/>
                <a:latin typeface="+mn-lt"/>
                <a:ea typeface="+mn-ea"/>
                <a:cs typeface="+mn-cs"/>
              </a:rPr>
              <a:t>, ventromedial prefrontal cortex; VS, ventral striatum; VTA, ventral tegmental area.</a:t>
            </a:r>
            <a:endParaRPr lang="en-US" dirty="0"/>
          </a:p>
        </p:txBody>
      </p:sp>
      <p:sp>
        <p:nvSpPr>
          <p:cNvPr id="4" name="Slide Number Placeholder 3"/>
          <p:cNvSpPr>
            <a:spLocks noGrp="1"/>
          </p:cNvSpPr>
          <p:nvPr>
            <p:ph type="sldNum" sz="quarter" idx="10"/>
          </p:nvPr>
        </p:nvSpPr>
        <p:spPr/>
        <p:txBody>
          <a:bodyPr/>
          <a:lstStyle/>
          <a:p>
            <a:fld id="{C03AF038-D478-4AE0-B092-EEEB73041E81}" type="slidenum">
              <a:rPr lang="en-US" smtClean="0"/>
              <a:t>19</a:t>
            </a:fld>
            <a:endParaRPr lang="en-US"/>
          </a:p>
        </p:txBody>
      </p:sp>
    </p:spTree>
    <p:extLst>
      <p:ext uri="{BB962C8B-B14F-4D97-AF65-F5344CB8AC3E}">
        <p14:creationId xmlns:p14="http://schemas.microsoft.com/office/powerpoint/2010/main" val="320920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356C20B-5832-4A2E-B0E4-1D0D55A099F9}" type="datetimeFigureOut">
              <a:rPr lang="en-US" smtClean="0"/>
              <a:t>1/26/2017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E55C5D2-851A-46AB-9087-7109BBF736D3}"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6C20B-5832-4A2E-B0E4-1D0D55A099F9}"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5C5D2-851A-46AB-9087-7109BBF736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6C20B-5832-4A2E-B0E4-1D0D55A099F9}"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5C5D2-851A-46AB-9087-7109BBF736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56C20B-5832-4A2E-B0E4-1D0D55A099F9}"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5C5D2-851A-46AB-9087-7109BBF736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56C20B-5832-4A2E-B0E4-1D0D55A099F9}"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5C5D2-851A-46AB-9087-7109BBF736D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356C20B-5832-4A2E-B0E4-1D0D55A099F9}"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5C5D2-851A-46AB-9087-7109BBF736D3}"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56C20B-5832-4A2E-B0E4-1D0D55A099F9}"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5C5D2-851A-46AB-9087-7109BBF736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56C20B-5832-4A2E-B0E4-1D0D55A099F9}"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5C5D2-851A-46AB-9087-7109BBF736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C20B-5832-4A2E-B0E4-1D0D55A099F9}"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5C5D2-851A-46AB-9087-7109BBF736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356C20B-5832-4A2E-B0E4-1D0D55A099F9}" type="datetimeFigureOut">
              <a:rPr lang="en-US" smtClean="0"/>
              <a:t>1/26/2017</a:t>
            </a:fld>
            <a:endParaRPr lang="en-US"/>
          </a:p>
        </p:txBody>
      </p:sp>
      <p:sp>
        <p:nvSpPr>
          <p:cNvPr id="7" name="Slide Number Placeholder 6"/>
          <p:cNvSpPr>
            <a:spLocks noGrp="1"/>
          </p:cNvSpPr>
          <p:nvPr>
            <p:ph type="sldNum" sz="quarter" idx="12"/>
          </p:nvPr>
        </p:nvSpPr>
        <p:spPr/>
        <p:txBody>
          <a:bodyPr/>
          <a:lstStyle/>
          <a:p>
            <a:fld id="{8E55C5D2-851A-46AB-9087-7109BBF736D3}"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56C20B-5832-4A2E-B0E4-1D0D55A099F9}" type="datetimeFigureOut">
              <a:rPr lang="en-US" smtClean="0"/>
              <a:t>1/26/2017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E55C5D2-851A-46AB-9087-7109BBF736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356C20B-5832-4A2E-B0E4-1D0D55A099F9}" type="datetimeFigureOut">
              <a:rPr lang="en-US" smtClean="0"/>
              <a:t>1/26/2017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E55C5D2-851A-46AB-9087-7109BBF736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Decision Making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5434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Arm Maze</a:t>
            </a:r>
            <a:endParaRPr lang="en-US" dirty="0"/>
          </a:p>
        </p:txBody>
      </p:sp>
      <p:sp>
        <p:nvSpPr>
          <p:cNvPr id="3" name="TextBox 2"/>
          <p:cNvSpPr txBox="1"/>
          <p:nvPr/>
        </p:nvSpPr>
        <p:spPr>
          <a:xfrm>
            <a:off x="4876800" y="0"/>
            <a:ext cx="3200400" cy="584775"/>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More Complex</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194" name="Picture 2" descr="Image result for radial arm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5943600" cy="423481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Rodent Choice Te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232" y="533400"/>
            <a:ext cx="3701567" cy="308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62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Iowa Gambling Test</a:t>
            </a:r>
            <a:br>
              <a:rPr lang="en-US" dirty="0" smtClean="0"/>
            </a:br>
            <a:r>
              <a:rPr lang="en-US" dirty="0" smtClean="0"/>
              <a:t>Choices based on Probability</a:t>
            </a:r>
            <a:endParaRPr lang="en-US" dirty="0"/>
          </a:p>
        </p:txBody>
      </p:sp>
      <p:pic>
        <p:nvPicPr>
          <p:cNvPr id="1026" name="Picture 2" descr="Image result for Iowa Gambling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8512836"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6800" y="0"/>
            <a:ext cx="3200400" cy="584775"/>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Very Complex</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79135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457200"/>
            <a:ext cx="4888736" cy="1143000"/>
          </a:xfrm>
        </p:spPr>
        <p:txBody>
          <a:bodyPr>
            <a:normAutofit/>
          </a:bodyPr>
          <a:lstStyle/>
          <a:p>
            <a:pPr algn="ctr"/>
            <a:r>
              <a:rPr lang="en-US" dirty="0" smtClean="0"/>
              <a:t>Rodent</a:t>
            </a:r>
            <a:r>
              <a:rPr lang="en-US" dirty="0"/>
              <a:t> </a:t>
            </a:r>
            <a:r>
              <a:rPr lang="en-US" dirty="0" smtClean="0"/>
              <a:t>IGT</a:t>
            </a:r>
            <a:endParaRPr lang="en-US" dirty="0"/>
          </a:p>
        </p:txBody>
      </p:sp>
      <p:pic>
        <p:nvPicPr>
          <p:cNvPr id="2052" name="Picture 4" descr="Image result for Rodent Iowa Gambling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762875" cy="601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57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Rodent Iowa Gambling Test</a:t>
            </a:r>
            <a:endParaRPr lang="en-US" dirty="0"/>
          </a:p>
        </p:txBody>
      </p:sp>
      <p:pic>
        <p:nvPicPr>
          <p:cNvPr id="2050" name="Picture 2" descr="Image result for Rodent Iowa Gambling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09800"/>
            <a:ext cx="3381375"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73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27664"/>
            <a:ext cx="6925234" cy="724936"/>
          </a:xfrm>
        </p:spPr>
        <p:txBody>
          <a:bodyPr/>
          <a:lstStyle/>
          <a:p>
            <a:r>
              <a:rPr lang="en-US" dirty="0" smtClean="0"/>
              <a:t>Rodent IGT</a:t>
            </a:r>
            <a:endParaRPr lang="en-US" dirty="0"/>
          </a:p>
        </p:txBody>
      </p:sp>
      <p:pic>
        <p:nvPicPr>
          <p:cNvPr id="4098" name="Picture 2" descr="Image result for Rodent Iowa Gambling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21224"/>
            <a:ext cx="636285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94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Does it Matter if the Task is Relevant?</a:t>
            </a:r>
            <a:endParaRPr lang="en-US" dirty="0"/>
          </a:p>
        </p:txBody>
      </p:sp>
      <p:sp>
        <p:nvSpPr>
          <p:cNvPr id="3" name="Subtitle 2"/>
          <p:cNvSpPr>
            <a:spLocks noGrp="1"/>
          </p:cNvSpPr>
          <p:nvPr>
            <p:ph type="subTitle" idx="1"/>
          </p:nvPr>
        </p:nvSpPr>
        <p:spPr/>
        <p:txBody>
          <a:bodyPr/>
          <a:lstStyle/>
          <a:p>
            <a:r>
              <a:rPr lang="en-US" dirty="0" smtClean="0"/>
              <a:t>i.e. Fits the Evolutionary and Ecological Contexts specific to the animal’s natural life?</a:t>
            </a:r>
            <a:endParaRPr lang="en-US" dirty="0"/>
          </a:p>
        </p:txBody>
      </p:sp>
      <p:sp>
        <p:nvSpPr>
          <p:cNvPr id="4" name="TextBox 3"/>
          <p:cNvSpPr txBox="1"/>
          <p:nvPr/>
        </p:nvSpPr>
        <p:spPr>
          <a:xfrm>
            <a:off x="304800" y="838200"/>
            <a:ext cx="4114800" cy="5016758"/>
          </a:xfrm>
          <a:prstGeom prst="rect">
            <a:avLst/>
          </a:prstGeom>
          <a:noFill/>
        </p:spPr>
        <p:txBody>
          <a:bodyPr wrap="square" rtlCol="0">
            <a:spAutoFit/>
          </a:bodyPr>
          <a:lstStyle/>
          <a:p>
            <a:r>
              <a:rPr lang="en-US" sz="4000" dirty="0" smtClean="0">
                <a:solidFill>
                  <a:schemeClr val="accent3">
                    <a:lumMod val="50000"/>
                  </a:schemeClr>
                </a:solidFill>
              </a:rPr>
              <a:t>What does it mean if you ask an animal to make a decision in a context that it would never naturally see?</a:t>
            </a:r>
            <a:endParaRPr lang="en-US" sz="4000" dirty="0">
              <a:solidFill>
                <a:schemeClr val="accent3">
                  <a:lumMod val="50000"/>
                </a:schemeClr>
              </a:solidFill>
            </a:endParaRPr>
          </a:p>
        </p:txBody>
      </p:sp>
    </p:spTree>
    <p:extLst>
      <p:ext uri="{BB962C8B-B14F-4D97-AF65-F5344CB8AC3E}">
        <p14:creationId xmlns:p14="http://schemas.microsoft.com/office/powerpoint/2010/main" val="197392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Dark Box</a:t>
            </a:r>
            <a:endParaRPr lang="en-US" dirty="0"/>
          </a:p>
        </p:txBody>
      </p:sp>
      <p:pic>
        <p:nvPicPr>
          <p:cNvPr id="7170" name="Picture 2" descr="Image result for conditioned place preference 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1"/>
            <a:ext cx="5623402" cy="42722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light dark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329" y="2895600"/>
            <a:ext cx="3047999"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0" y="0"/>
            <a:ext cx="1981200" cy="584775"/>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Salience</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6615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age result for Rodent Choice Te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1527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Social/</a:t>
            </a:r>
            <a:r>
              <a:rPr lang="en-US" i="1" dirty="0" smtClean="0"/>
              <a:t>Asocial</a:t>
            </a:r>
            <a:r>
              <a:rPr lang="en-US" dirty="0" smtClean="0"/>
              <a:t> Choice Test</a:t>
            </a:r>
            <a:endParaRPr lang="en-US" dirty="0"/>
          </a:p>
        </p:txBody>
      </p:sp>
      <p:pic>
        <p:nvPicPr>
          <p:cNvPr id="5122" name="Picture 2" descr="Image result for Rodent Choice Te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8077200" cy="43498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0" y="0"/>
            <a:ext cx="1981200" cy="584775"/>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Salience</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79437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Stress-Alternatives Model</a:t>
            </a:r>
            <a:endParaRPr lang="en-US" dirty="0"/>
          </a:p>
        </p:txBody>
      </p:sp>
      <p:sp>
        <p:nvSpPr>
          <p:cNvPr id="6" name="TextBox 5"/>
          <p:cNvSpPr txBox="1"/>
          <p:nvPr/>
        </p:nvSpPr>
        <p:spPr>
          <a:xfrm>
            <a:off x="5334000" y="0"/>
            <a:ext cx="1981200" cy="584775"/>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Salience</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218" name="Picture 2" descr="http://usdbiology.com/cliff/images/SAM%20images/SAM%20OF%20e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8210550" cy="4622328"/>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p:nvPr/>
        </p:nvSpPr>
        <p:spPr>
          <a:xfrm>
            <a:off x="5826667" y="5065059"/>
            <a:ext cx="1969567" cy="361170"/>
          </a:xfrm>
          <a:custGeom>
            <a:avLst/>
            <a:gdLst>
              <a:gd name="connsiteX0" fmla="*/ 36251 w 1969567"/>
              <a:gd name="connsiteY0" fmla="*/ 161365 h 361170"/>
              <a:gd name="connsiteX1" fmla="*/ 99004 w 1969567"/>
              <a:gd name="connsiteY1" fmla="*/ 161365 h 361170"/>
              <a:gd name="connsiteX2" fmla="*/ 1721615 w 1969567"/>
              <a:gd name="connsiteY2" fmla="*/ 358588 h 361170"/>
              <a:gd name="connsiteX3" fmla="*/ 1936768 w 1969567"/>
              <a:gd name="connsiteY3" fmla="*/ 0 h 361170"/>
            </a:gdLst>
            <a:ahLst/>
            <a:cxnLst>
              <a:cxn ang="0">
                <a:pos x="connsiteX0" y="connsiteY0"/>
              </a:cxn>
              <a:cxn ang="0">
                <a:pos x="connsiteX1" y="connsiteY1"/>
              </a:cxn>
              <a:cxn ang="0">
                <a:pos x="connsiteX2" y="connsiteY2"/>
              </a:cxn>
              <a:cxn ang="0">
                <a:pos x="connsiteX3" y="connsiteY3"/>
              </a:cxn>
            </a:cxnLst>
            <a:rect l="l" t="t" r="r" b="b"/>
            <a:pathLst>
              <a:path w="1969567" h="361170">
                <a:moveTo>
                  <a:pt x="36251" y="161365"/>
                </a:moveTo>
                <a:cubicBezTo>
                  <a:pt x="-72820" y="144930"/>
                  <a:pt x="99004" y="161365"/>
                  <a:pt x="99004" y="161365"/>
                </a:cubicBezTo>
                <a:cubicBezTo>
                  <a:pt x="379898" y="194235"/>
                  <a:pt x="1415321" y="385482"/>
                  <a:pt x="1721615" y="358588"/>
                </a:cubicBezTo>
                <a:cubicBezTo>
                  <a:pt x="2027909" y="331694"/>
                  <a:pt x="1982338" y="165847"/>
                  <a:pt x="1936768" y="0"/>
                </a:cubicBezTo>
              </a:path>
            </a:pathLst>
          </a:custGeom>
          <a:noFill/>
          <a:ln w="57150">
            <a:solidFill>
              <a:schemeClr val="bg2">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19800" y="4880393"/>
            <a:ext cx="1358153" cy="461665"/>
          </a:xfrm>
          <a:prstGeom prst="rect">
            <a:avLst/>
          </a:prstGeom>
          <a:noFill/>
        </p:spPr>
        <p:txBody>
          <a:bodyPr wrap="square" rtlCol="0">
            <a:spAutoFit/>
          </a:bodyPr>
          <a:lstStyle/>
          <a:p>
            <a:r>
              <a:rPr lang="en-US" sz="2400" b="1" dirty="0" smtClean="0">
                <a:solidFill>
                  <a:schemeClr val="accent1">
                    <a:lumMod val="75000"/>
                  </a:schemeClr>
                </a:solidFill>
              </a:rPr>
              <a:t>Escape</a:t>
            </a:r>
            <a:endParaRPr lang="en-US" sz="2400" b="1" dirty="0">
              <a:solidFill>
                <a:schemeClr val="accent1">
                  <a:lumMod val="75000"/>
                </a:schemeClr>
              </a:solidFill>
            </a:endParaRPr>
          </a:p>
        </p:txBody>
      </p:sp>
      <p:sp>
        <p:nvSpPr>
          <p:cNvPr id="11" name="Freeform 10"/>
          <p:cNvSpPr/>
          <p:nvPr/>
        </p:nvSpPr>
        <p:spPr>
          <a:xfrm>
            <a:off x="1891553" y="4276150"/>
            <a:ext cx="1102659" cy="215168"/>
          </a:xfrm>
          <a:custGeom>
            <a:avLst/>
            <a:gdLst>
              <a:gd name="connsiteX0" fmla="*/ 1102659 w 1102659"/>
              <a:gd name="connsiteY0" fmla="*/ 206203 h 215168"/>
              <a:gd name="connsiteX1" fmla="*/ 358588 w 1102659"/>
              <a:gd name="connsiteY1" fmla="*/ 15 h 215168"/>
              <a:gd name="connsiteX2" fmla="*/ 0 w 1102659"/>
              <a:gd name="connsiteY2" fmla="*/ 215168 h 215168"/>
            </a:gdLst>
            <a:ahLst/>
            <a:cxnLst>
              <a:cxn ang="0">
                <a:pos x="connsiteX0" y="connsiteY0"/>
              </a:cxn>
              <a:cxn ang="0">
                <a:pos x="connsiteX1" y="connsiteY1"/>
              </a:cxn>
              <a:cxn ang="0">
                <a:pos x="connsiteX2" y="connsiteY2"/>
              </a:cxn>
            </a:cxnLst>
            <a:rect l="l" t="t" r="r" b="b"/>
            <a:pathLst>
              <a:path w="1102659" h="215168">
                <a:moveTo>
                  <a:pt x="1102659" y="206203"/>
                </a:moveTo>
                <a:cubicBezTo>
                  <a:pt x="822511" y="102362"/>
                  <a:pt x="542364" y="-1479"/>
                  <a:pt x="358588" y="15"/>
                </a:cubicBezTo>
                <a:cubicBezTo>
                  <a:pt x="174812" y="1509"/>
                  <a:pt x="87406" y="108338"/>
                  <a:pt x="0" y="215168"/>
                </a:cubicBezTo>
              </a:path>
            </a:pathLst>
          </a:custGeom>
          <a:noFill/>
          <a:ln w="57150">
            <a:solidFill>
              <a:schemeClr val="bg2">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81200" y="3676066"/>
            <a:ext cx="1358153" cy="461665"/>
          </a:xfrm>
          <a:prstGeom prst="rect">
            <a:avLst/>
          </a:prstGeom>
          <a:noFill/>
        </p:spPr>
        <p:txBody>
          <a:bodyPr wrap="square" rtlCol="0">
            <a:spAutoFit/>
          </a:bodyPr>
          <a:lstStyle/>
          <a:p>
            <a:r>
              <a:rPr lang="en-US" sz="2400" b="1" dirty="0" smtClean="0">
                <a:solidFill>
                  <a:schemeClr val="accent1">
                    <a:lumMod val="75000"/>
                  </a:schemeClr>
                </a:solidFill>
              </a:rPr>
              <a:t>Escape</a:t>
            </a:r>
            <a:endParaRPr lang="en-US" sz="2400" b="1" dirty="0">
              <a:solidFill>
                <a:schemeClr val="accent1">
                  <a:lumMod val="75000"/>
                </a:schemeClr>
              </a:solidFill>
            </a:endParaRPr>
          </a:p>
        </p:txBody>
      </p:sp>
      <p:sp>
        <p:nvSpPr>
          <p:cNvPr id="16" name="TextBox 15"/>
          <p:cNvSpPr txBox="1"/>
          <p:nvPr/>
        </p:nvSpPr>
        <p:spPr>
          <a:xfrm>
            <a:off x="3886200" y="4964563"/>
            <a:ext cx="927847" cy="461665"/>
          </a:xfrm>
          <a:prstGeom prst="rect">
            <a:avLst/>
          </a:prstGeom>
          <a:noFill/>
        </p:spPr>
        <p:txBody>
          <a:bodyPr wrap="square" rtlCol="0">
            <a:spAutoFit/>
          </a:bodyPr>
          <a:lstStyle/>
          <a:p>
            <a:r>
              <a:rPr lang="en-US" sz="2400" b="1" dirty="0" smtClean="0">
                <a:solidFill>
                  <a:schemeClr val="accent1">
                    <a:lumMod val="60000"/>
                    <a:lumOff val="40000"/>
                  </a:schemeClr>
                </a:solidFill>
              </a:rPr>
              <a:t>Stay</a:t>
            </a:r>
            <a:endParaRPr lang="en-US" sz="2400" b="1" dirty="0">
              <a:solidFill>
                <a:schemeClr val="accent1">
                  <a:lumMod val="60000"/>
                  <a:lumOff val="40000"/>
                </a:schemeClr>
              </a:solidFill>
            </a:endParaRPr>
          </a:p>
        </p:txBody>
      </p:sp>
    </p:spTree>
    <p:extLst>
      <p:ext uri="{BB962C8B-B14F-4D97-AF65-F5344CB8AC3E}">
        <p14:creationId xmlns:p14="http://schemas.microsoft.com/office/powerpoint/2010/main" val="246302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Decision-Making in Relation to </a:t>
            </a:r>
            <a:r>
              <a:rPr lang="en-US" dirty="0" smtClean="0">
                <a:solidFill>
                  <a:schemeClr val="accent1">
                    <a:lumMod val="75000"/>
                  </a:schemeClr>
                </a:solidFill>
              </a:rPr>
              <a:t>Depression</a:t>
            </a:r>
            <a:endParaRPr lang="en-US" dirty="0">
              <a:solidFill>
                <a:schemeClr val="accent1">
                  <a:lumMod val="75000"/>
                </a:schemeClr>
              </a:solidFill>
            </a:endParaRPr>
          </a:p>
        </p:txBody>
      </p:sp>
      <p:pic>
        <p:nvPicPr>
          <p:cNvPr id="1026" name="Picture 2" descr="Full size image for 'Neural basis of learning and preference during social decision-ma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6019800" cy="46429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3587516"/>
            <a:ext cx="762000" cy="523220"/>
          </a:xfrm>
          <a:prstGeom prst="rect">
            <a:avLst/>
          </a:prstGeom>
          <a:noFill/>
        </p:spPr>
        <p:txBody>
          <a:bodyPr wrap="square" rtlCol="0">
            <a:spAutoFit/>
          </a:bodyPr>
          <a:lstStyle/>
          <a:p>
            <a:r>
              <a:rPr lang="en-US" sz="2800" b="1" dirty="0" smtClean="0">
                <a:solidFill>
                  <a:schemeClr val="accent3">
                    <a:lumMod val="50000"/>
                  </a:schemeClr>
                </a:solidFill>
                <a:effectLst>
                  <a:outerShdw blurRad="38100" dist="38100" dir="2700000" algn="tl">
                    <a:srgbClr val="000000">
                      <a:alpha val="43137"/>
                    </a:srgbClr>
                  </a:outerShdw>
                </a:effectLst>
                <a:latin typeface="Times New Roman"/>
                <a:cs typeface="Times New Roman"/>
              </a:rPr>
              <a:t>≠</a:t>
            </a:r>
            <a:endParaRPr lang="en-US" sz="2800" b="1" dirty="0">
              <a:solidFill>
                <a:schemeClr val="accent3">
                  <a:lumMod val="50000"/>
                </a:schemeClr>
              </a:solidFill>
              <a:effectLst>
                <a:outerShdw blurRad="38100" dist="38100" dir="2700000" algn="tl">
                  <a:srgbClr val="000000">
                    <a:alpha val="43137"/>
                  </a:srgbClr>
                </a:outerShdw>
              </a:effectLst>
            </a:endParaRPr>
          </a:p>
        </p:txBody>
      </p:sp>
      <p:cxnSp>
        <p:nvCxnSpPr>
          <p:cNvPr id="7" name="Straight Arrow Connector 6"/>
          <p:cNvCxnSpPr/>
          <p:nvPr/>
        </p:nvCxnSpPr>
        <p:spPr>
          <a:xfrm flipH="1" flipV="1">
            <a:off x="2133600" y="3657600"/>
            <a:ext cx="304800" cy="453136"/>
          </a:xfrm>
          <a:prstGeom prst="straightConnector1">
            <a:avLst/>
          </a:prstGeom>
          <a:ln w="28575">
            <a:solidFill>
              <a:schemeClr val="tx1"/>
            </a:solidFill>
            <a:headEnd type="none" w="med" len="med"/>
            <a:tailEnd type="triangle" w="med" len="med"/>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6400" y="5778642"/>
            <a:ext cx="1600200" cy="369332"/>
          </a:xfrm>
          <a:prstGeom prst="rect">
            <a:avLst/>
          </a:prstGeom>
          <a:noFill/>
          <a:effectLst>
            <a:glow rad="139700">
              <a:schemeClr val="accent3">
                <a:satMod val="175000"/>
                <a:alpha val="40000"/>
              </a:schemeClr>
            </a:glow>
            <a:reflection blurRad="6350" stA="50000" endA="300" endPos="55500" dist="50800" dir="5400000" sy="-100000" algn="bl" rotWithShape="0"/>
          </a:effectLst>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Depression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7005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is </a:t>
            </a:r>
            <a:r>
              <a:rPr lang="en-US" dirty="0" smtClean="0">
                <a:solidFill>
                  <a:schemeClr val="accent3">
                    <a:lumMod val="75000"/>
                  </a:schemeClr>
                </a:solidFill>
              </a:rPr>
              <a:t>Decision-Making</a:t>
            </a:r>
            <a:r>
              <a:rPr lang="en-US" dirty="0" smtClean="0">
                <a:solidFill>
                  <a:schemeClr val="accent6">
                    <a:lumMod val="75000"/>
                  </a:schemeClr>
                </a:solidFill>
              </a:rPr>
              <a:t>?</a:t>
            </a:r>
            <a:endParaRPr lang="en-US" dirty="0">
              <a:solidFill>
                <a:schemeClr val="accent6">
                  <a:lumMod val="75000"/>
                </a:schemeClr>
              </a:solidFill>
            </a:endParaRPr>
          </a:p>
        </p:txBody>
      </p:sp>
      <p:sp>
        <p:nvSpPr>
          <p:cNvPr id="8" name="Content Placeholder 7"/>
          <p:cNvSpPr>
            <a:spLocks noGrp="1"/>
          </p:cNvSpPr>
          <p:nvPr>
            <p:ph idx="1"/>
          </p:nvPr>
        </p:nvSpPr>
        <p:spPr>
          <a:xfrm>
            <a:off x="1043492" y="2323652"/>
            <a:ext cx="6777317" cy="4381948"/>
          </a:xfrm>
          <a:effectLst>
            <a:reflection blurRad="6350" stA="50000" endA="300" endPos="38500" dist="50800" dir="5400000" sy="-100000" algn="bl" rotWithShape="0"/>
          </a:effectLst>
        </p:spPr>
        <p:txBody>
          <a:bodyPr>
            <a:normAutofit/>
          </a:bodyPr>
          <a:lstStyle/>
          <a:p>
            <a:r>
              <a:rPr lang="en-US" sz="3200" dirty="0" smtClean="0"/>
              <a:t> Almost any cognitive function</a:t>
            </a:r>
          </a:p>
          <a:p>
            <a:pPr marL="365760" lvl="1" indent="0">
              <a:buNone/>
            </a:pPr>
            <a:r>
              <a:rPr lang="en-US" sz="3000" i="1" dirty="0" smtClean="0">
                <a:solidFill>
                  <a:schemeClr val="accent1"/>
                </a:solidFill>
              </a:rPr>
              <a:t>encompassing</a:t>
            </a:r>
          </a:p>
          <a:p>
            <a:pPr lvl="1"/>
            <a:r>
              <a:rPr lang="en-US" sz="3000" dirty="0"/>
              <a:t> </a:t>
            </a:r>
            <a:r>
              <a:rPr lang="en-US" sz="3000" dirty="0" smtClean="0"/>
              <a:t>Flexibility</a:t>
            </a:r>
          </a:p>
          <a:p>
            <a:pPr lvl="1"/>
            <a:r>
              <a:rPr lang="en-US" sz="3000" dirty="0" smtClean="0"/>
              <a:t> Contingency</a:t>
            </a:r>
          </a:p>
          <a:p>
            <a:pPr lvl="1"/>
            <a:r>
              <a:rPr lang="en-US" sz="3000" dirty="0" smtClean="0"/>
              <a:t> Provisional Plan</a:t>
            </a:r>
          </a:p>
          <a:p>
            <a:r>
              <a:rPr lang="en-US" sz="3200" dirty="0" smtClean="0"/>
              <a:t> Derived from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Deliberation</a:t>
            </a:r>
          </a:p>
          <a:p>
            <a:r>
              <a:rPr lang="en-US" sz="3200" dirty="0" smtClean="0"/>
              <a:t> Results in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Commitment</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63575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ocial Inte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05" y="2090704"/>
            <a:ext cx="8061995" cy="45386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Stress-Alternatives Model</a:t>
            </a:r>
            <a:endParaRPr lang="en-US" dirty="0"/>
          </a:p>
        </p:txBody>
      </p:sp>
      <p:sp>
        <p:nvSpPr>
          <p:cNvPr id="6" name="TextBox 5"/>
          <p:cNvSpPr txBox="1"/>
          <p:nvPr/>
        </p:nvSpPr>
        <p:spPr>
          <a:xfrm>
            <a:off x="4814047" y="0"/>
            <a:ext cx="3491753" cy="584775"/>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Social Salience</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Freeform 8"/>
          <p:cNvSpPr/>
          <p:nvPr/>
        </p:nvSpPr>
        <p:spPr>
          <a:xfrm>
            <a:off x="5826667" y="5065059"/>
            <a:ext cx="1969567" cy="361170"/>
          </a:xfrm>
          <a:custGeom>
            <a:avLst/>
            <a:gdLst>
              <a:gd name="connsiteX0" fmla="*/ 36251 w 1969567"/>
              <a:gd name="connsiteY0" fmla="*/ 161365 h 361170"/>
              <a:gd name="connsiteX1" fmla="*/ 99004 w 1969567"/>
              <a:gd name="connsiteY1" fmla="*/ 161365 h 361170"/>
              <a:gd name="connsiteX2" fmla="*/ 1721615 w 1969567"/>
              <a:gd name="connsiteY2" fmla="*/ 358588 h 361170"/>
              <a:gd name="connsiteX3" fmla="*/ 1936768 w 1969567"/>
              <a:gd name="connsiteY3" fmla="*/ 0 h 361170"/>
            </a:gdLst>
            <a:ahLst/>
            <a:cxnLst>
              <a:cxn ang="0">
                <a:pos x="connsiteX0" y="connsiteY0"/>
              </a:cxn>
              <a:cxn ang="0">
                <a:pos x="connsiteX1" y="connsiteY1"/>
              </a:cxn>
              <a:cxn ang="0">
                <a:pos x="connsiteX2" y="connsiteY2"/>
              </a:cxn>
              <a:cxn ang="0">
                <a:pos x="connsiteX3" y="connsiteY3"/>
              </a:cxn>
            </a:cxnLst>
            <a:rect l="l" t="t" r="r" b="b"/>
            <a:pathLst>
              <a:path w="1969567" h="361170">
                <a:moveTo>
                  <a:pt x="36251" y="161365"/>
                </a:moveTo>
                <a:cubicBezTo>
                  <a:pt x="-72820" y="144930"/>
                  <a:pt x="99004" y="161365"/>
                  <a:pt x="99004" y="161365"/>
                </a:cubicBezTo>
                <a:cubicBezTo>
                  <a:pt x="379898" y="194235"/>
                  <a:pt x="1415321" y="385482"/>
                  <a:pt x="1721615" y="358588"/>
                </a:cubicBezTo>
                <a:cubicBezTo>
                  <a:pt x="2027909" y="331694"/>
                  <a:pt x="1982338" y="165847"/>
                  <a:pt x="1936768" y="0"/>
                </a:cubicBezTo>
              </a:path>
            </a:pathLst>
          </a:custGeom>
          <a:noFill/>
          <a:ln w="57150">
            <a:solidFill>
              <a:schemeClr val="bg2">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19800" y="4880393"/>
            <a:ext cx="1358153" cy="461665"/>
          </a:xfrm>
          <a:prstGeom prst="rect">
            <a:avLst/>
          </a:prstGeom>
          <a:noFill/>
        </p:spPr>
        <p:txBody>
          <a:bodyPr wrap="square" rtlCol="0">
            <a:spAutoFit/>
          </a:bodyPr>
          <a:lstStyle/>
          <a:p>
            <a:r>
              <a:rPr lang="en-US" sz="2400" b="1" dirty="0" smtClean="0">
                <a:solidFill>
                  <a:schemeClr val="accent1">
                    <a:lumMod val="75000"/>
                  </a:schemeClr>
                </a:solidFill>
              </a:rPr>
              <a:t>Escape</a:t>
            </a:r>
            <a:endParaRPr lang="en-US" sz="2400" b="1" dirty="0">
              <a:solidFill>
                <a:schemeClr val="accent1">
                  <a:lumMod val="75000"/>
                </a:schemeClr>
              </a:solidFill>
            </a:endParaRPr>
          </a:p>
        </p:txBody>
      </p:sp>
      <p:sp>
        <p:nvSpPr>
          <p:cNvPr id="11" name="Freeform 10"/>
          <p:cNvSpPr/>
          <p:nvPr/>
        </p:nvSpPr>
        <p:spPr>
          <a:xfrm>
            <a:off x="1891553" y="4276150"/>
            <a:ext cx="1102659" cy="215168"/>
          </a:xfrm>
          <a:custGeom>
            <a:avLst/>
            <a:gdLst>
              <a:gd name="connsiteX0" fmla="*/ 1102659 w 1102659"/>
              <a:gd name="connsiteY0" fmla="*/ 206203 h 215168"/>
              <a:gd name="connsiteX1" fmla="*/ 358588 w 1102659"/>
              <a:gd name="connsiteY1" fmla="*/ 15 h 215168"/>
              <a:gd name="connsiteX2" fmla="*/ 0 w 1102659"/>
              <a:gd name="connsiteY2" fmla="*/ 215168 h 215168"/>
            </a:gdLst>
            <a:ahLst/>
            <a:cxnLst>
              <a:cxn ang="0">
                <a:pos x="connsiteX0" y="connsiteY0"/>
              </a:cxn>
              <a:cxn ang="0">
                <a:pos x="connsiteX1" y="connsiteY1"/>
              </a:cxn>
              <a:cxn ang="0">
                <a:pos x="connsiteX2" y="connsiteY2"/>
              </a:cxn>
            </a:cxnLst>
            <a:rect l="l" t="t" r="r" b="b"/>
            <a:pathLst>
              <a:path w="1102659" h="215168">
                <a:moveTo>
                  <a:pt x="1102659" y="206203"/>
                </a:moveTo>
                <a:cubicBezTo>
                  <a:pt x="822511" y="102362"/>
                  <a:pt x="542364" y="-1479"/>
                  <a:pt x="358588" y="15"/>
                </a:cubicBezTo>
                <a:cubicBezTo>
                  <a:pt x="174812" y="1509"/>
                  <a:pt x="87406" y="108338"/>
                  <a:pt x="0" y="215168"/>
                </a:cubicBezTo>
              </a:path>
            </a:pathLst>
          </a:custGeom>
          <a:noFill/>
          <a:ln w="57150">
            <a:solidFill>
              <a:schemeClr val="bg2">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81200" y="3676066"/>
            <a:ext cx="1358153" cy="461665"/>
          </a:xfrm>
          <a:prstGeom prst="rect">
            <a:avLst/>
          </a:prstGeom>
          <a:noFill/>
        </p:spPr>
        <p:txBody>
          <a:bodyPr wrap="square" rtlCol="0">
            <a:spAutoFit/>
          </a:bodyPr>
          <a:lstStyle/>
          <a:p>
            <a:r>
              <a:rPr lang="en-US" sz="2400" b="1" dirty="0" smtClean="0">
                <a:solidFill>
                  <a:schemeClr val="accent1">
                    <a:lumMod val="75000"/>
                  </a:schemeClr>
                </a:solidFill>
              </a:rPr>
              <a:t>Escape</a:t>
            </a:r>
            <a:endParaRPr lang="en-US" sz="2400" b="1" dirty="0">
              <a:solidFill>
                <a:schemeClr val="accent1">
                  <a:lumMod val="75000"/>
                </a:schemeClr>
              </a:solidFill>
            </a:endParaRPr>
          </a:p>
        </p:txBody>
      </p:sp>
      <p:sp>
        <p:nvSpPr>
          <p:cNvPr id="16" name="TextBox 15"/>
          <p:cNvSpPr txBox="1"/>
          <p:nvPr/>
        </p:nvSpPr>
        <p:spPr>
          <a:xfrm>
            <a:off x="3886200" y="4964563"/>
            <a:ext cx="927847" cy="461665"/>
          </a:xfrm>
          <a:prstGeom prst="rect">
            <a:avLst/>
          </a:prstGeom>
          <a:noFill/>
        </p:spPr>
        <p:txBody>
          <a:bodyPr wrap="square" rtlCol="0">
            <a:spAutoFit/>
          </a:bodyPr>
          <a:lstStyle/>
          <a:p>
            <a:r>
              <a:rPr lang="en-US" sz="2400" b="1" dirty="0" smtClean="0">
                <a:solidFill>
                  <a:schemeClr val="accent1">
                    <a:lumMod val="60000"/>
                    <a:lumOff val="40000"/>
                  </a:schemeClr>
                </a:solidFill>
              </a:rPr>
              <a:t>Stay</a:t>
            </a:r>
            <a:endParaRPr lang="en-US" sz="2400" b="1" dirty="0">
              <a:solidFill>
                <a:schemeClr val="accent1">
                  <a:lumMod val="60000"/>
                  <a:lumOff val="40000"/>
                </a:schemeClr>
              </a:solidFill>
            </a:endParaRPr>
          </a:p>
        </p:txBody>
      </p:sp>
    </p:spTree>
    <p:extLst>
      <p:ext uri="{BB962C8B-B14F-4D97-AF65-F5344CB8AC3E}">
        <p14:creationId xmlns:p14="http://schemas.microsoft.com/office/powerpoint/2010/main" val="286425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Conclusions</a:t>
            </a:r>
            <a:endParaRPr lang="en-US" dirty="0"/>
          </a:p>
        </p:txBody>
      </p:sp>
      <p:sp>
        <p:nvSpPr>
          <p:cNvPr id="3" name="Content Placeholder 2"/>
          <p:cNvSpPr>
            <a:spLocks noGrp="1"/>
          </p:cNvSpPr>
          <p:nvPr>
            <p:ph idx="1"/>
          </p:nvPr>
        </p:nvSpPr>
        <p:spPr>
          <a:xfrm>
            <a:off x="1043492" y="2323652"/>
            <a:ext cx="8024308" cy="4458148"/>
          </a:xfrm>
        </p:spPr>
        <p:txBody>
          <a:bodyPr>
            <a:normAutofit/>
          </a:bodyPr>
          <a:lstStyle/>
          <a:p>
            <a:r>
              <a:rPr lang="en-US" sz="3200" dirty="0" smtClean="0"/>
              <a:t> </a:t>
            </a:r>
            <a:r>
              <a:rPr lang="en-US" sz="3200" i="1" dirty="0" smtClean="0"/>
              <a:t>Action</a:t>
            </a:r>
            <a:r>
              <a:rPr lang="en-US" sz="3200" dirty="0" smtClean="0"/>
              <a:t> often indicates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Choice</a:t>
            </a:r>
          </a:p>
          <a:p>
            <a:pPr lvl="1"/>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dirty="0"/>
              <a:t>But</a:t>
            </a:r>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Decisions </a:t>
            </a:r>
            <a:r>
              <a:rPr lang="en-US" sz="2800" dirty="0" smtClean="0"/>
              <a:t>are NOT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Actions</a:t>
            </a:r>
          </a:p>
          <a:p>
            <a:pPr marL="365760" lvl="1" indent="0">
              <a:buNone/>
            </a:pPr>
            <a:r>
              <a:rPr lang="en-US" sz="2400" i="1" dirty="0"/>
              <a:t>They are</a:t>
            </a:r>
          </a:p>
          <a:p>
            <a:pPr lvl="1"/>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Commitments</a:t>
            </a: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dirty="0"/>
              <a:t>to</a:t>
            </a: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Propositions</a:t>
            </a:r>
            <a:endPar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3200" dirty="0" smtClean="0"/>
              <a:t> We cannot measure commitment</a:t>
            </a:r>
          </a:p>
          <a:p>
            <a:pPr lvl="1"/>
            <a:r>
              <a:rPr lang="en-US" sz="3000" dirty="0"/>
              <a:t> </a:t>
            </a:r>
            <a:r>
              <a:rPr lang="en-US" sz="3000" dirty="0" smtClean="0">
                <a:latin typeface="Symbol" panose="05050102010706020507" pitchFamily="18" charset="2"/>
              </a:rPr>
              <a:t>\</a:t>
            </a:r>
            <a:r>
              <a:rPr lang="en-US" sz="3000" dirty="0" smtClean="0"/>
              <a:t> commitment must be inferred </a:t>
            </a:r>
          </a:p>
          <a:p>
            <a:pPr lvl="2"/>
            <a:r>
              <a:rPr lang="en-US" sz="2800" dirty="0"/>
              <a:t> </a:t>
            </a:r>
            <a:r>
              <a:rPr lang="en-US" sz="2800" dirty="0" smtClean="0"/>
              <a:t>by salient ecological conditions</a:t>
            </a:r>
            <a:endParaRPr lang="en-US" sz="2800" dirty="0"/>
          </a:p>
        </p:txBody>
      </p:sp>
      <p:sp>
        <p:nvSpPr>
          <p:cNvPr id="4" name="TextBox 3"/>
          <p:cNvSpPr txBox="1"/>
          <p:nvPr/>
        </p:nvSpPr>
        <p:spPr>
          <a:xfrm>
            <a:off x="4572000" y="76200"/>
            <a:ext cx="3886200" cy="523220"/>
          </a:xfrm>
          <a:prstGeom prst="rect">
            <a:avLst/>
          </a:prstGeom>
          <a:noFill/>
        </p:spPr>
        <p:txBody>
          <a:bodyPr wrap="square" rtlCol="0">
            <a:spAutoFit/>
          </a:bodyPr>
          <a:lstStyle/>
          <a:p>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Decision-Making</a:t>
            </a:r>
            <a:endParaRPr lang="en-US" sz="2800" dirty="0"/>
          </a:p>
        </p:txBody>
      </p:sp>
    </p:spTree>
    <p:extLst>
      <p:ext uri="{BB962C8B-B14F-4D97-AF65-F5344CB8AC3E}">
        <p14:creationId xmlns:p14="http://schemas.microsoft.com/office/powerpoint/2010/main" val="120389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Extreme Example</a:t>
            </a:r>
            <a:endParaRPr lang="en-US" dirty="0"/>
          </a:p>
        </p:txBody>
      </p:sp>
      <p:sp>
        <p:nvSpPr>
          <p:cNvPr id="3" name="Content Placeholder 2"/>
          <p:cNvSpPr>
            <a:spLocks noGrp="1"/>
          </p:cNvSpPr>
          <p:nvPr>
            <p:ph idx="1"/>
          </p:nvPr>
        </p:nvSpPr>
        <p:spPr>
          <a:xfrm>
            <a:off x="1043492" y="2323652"/>
            <a:ext cx="7643308" cy="4153348"/>
          </a:xfrm>
        </p:spPr>
        <p:txBody>
          <a:bodyPr>
            <a:normAutofit/>
          </a:bodyPr>
          <a:lstStyle/>
          <a:p>
            <a:r>
              <a:rPr lang="en-US" sz="3200" dirty="0" smtClean="0"/>
              <a:t> </a:t>
            </a:r>
            <a:r>
              <a:rPr lang="en-US" sz="32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Waking up</a:t>
            </a:r>
          </a:p>
          <a:p>
            <a:pPr lvl="1"/>
            <a:r>
              <a:rPr lang="en-US" sz="3000" dirty="0"/>
              <a:t> </a:t>
            </a:r>
            <a:r>
              <a:rPr lang="en-US" sz="3000" dirty="0" smtClean="0"/>
              <a:t>to a </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Baby Crying</a:t>
            </a:r>
            <a:endParaRPr lang="en-US" sz="3000" dirty="0" smtClean="0"/>
          </a:p>
          <a:p>
            <a:pPr marL="365760" lvl="1" indent="0">
              <a:buNone/>
            </a:pPr>
            <a:r>
              <a:rPr lang="en-US" sz="3000" dirty="0"/>
              <a:t>b</a:t>
            </a:r>
            <a:r>
              <a:rPr lang="en-US" sz="3000" dirty="0" smtClean="0"/>
              <a:t>ut </a:t>
            </a:r>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 </a:t>
            </a:r>
            <a:r>
              <a:rPr lang="en-US" sz="3000" dirty="0" smtClean="0"/>
              <a:t>to</a:t>
            </a:r>
          </a:p>
          <a:p>
            <a:pPr lvl="1"/>
            <a:r>
              <a:rPr lang="en-US" sz="3000" dirty="0"/>
              <a:t> </a:t>
            </a:r>
            <a:r>
              <a:rPr lang="en-US" sz="3000" dirty="0" smtClean="0"/>
              <a:t>Thunder</a:t>
            </a:r>
          </a:p>
          <a:p>
            <a:pPr lvl="1"/>
            <a:r>
              <a:rPr lang="en-US" sz="3000" dirty="0"/>
              <a:t> </a:t>
            </a:r>
            <a:r>
              <a:rPr lang="en-US" sz="3000" dirty="0" smtClean="0"/>
              <a:t>Traffic Noise…</a:t>
            </a:r>
          </a:p>
          <a:p>
            <a:r>
              <a:rPr lang="en-US" sz="3200" dirty="0"/>
              <a:t> </a:t>
            </a:r>
            <a:r>
              <a:rPr lang="en-US" sz="3200" dirty="0" smtClean="0"/>
              <a:t>Decision-Making </a:t>
            </a:r>
          </a:p>
          <a:p>
            <a:pPr marL="365760" lvl="1" indent="0">
              <a:buNone/>
            </a:pPr>
            <a:r>
              <a:rPr lang="en-US" sz="3000" dirty="0" smtClean="0"/>
              <a:t>  at an Unconscious Level??</a:t>
            </a:r>
            <a:endParaRPr lang="en-US" sz="3000" dirty="0"/>
          </a:p>
        </p:txBody>
      </p:sp>
    </p:spTree>
    <p:extLst>
      <p:ext uri="{BB962C8B-B14F-4D97-AF65-F5344CB8AC3E}">
        <p14:creationId xmlns:p14="http://schemas.microsoft.com/office/powerpoint/2010/main" val="3128361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Topics</a:t>
            </a:r>
            <a:endParaRPr lang="en-US" dirty="0"/>
          </a:p>
        </p:txBody>
      </p:sp>
      <p:sp>
        <p:nvSpPr>
          <p:cNvPr id="3" name="Content Placeholder 2"/>
          <p:cNvSpPr>
            <a:spLocks noGrp="1"/>
          </p:cNvSpPr>
          <p:nvPr>
            <p:ph idx="1"/>
          </p:nvPr>
        </p:nvSpPr>
        <p:spPr>
          <a:xfrm>
            <a:off x="1043492" y="2323652"/>
            <a:ext cx="7567108" cy="4153348"/>
          </a:xfrm>
        </p:spPr>
        <p:txBody>
          <a:bodyPr>
            <a:normAutofit/>
          </a:bodyPr>
          <a:lstStyle/>
          <a:p>
            <a:r>
              <a:rPr lang="en-US" sz="2800" dirty="0" smtClean="0"/>
              <a:t>Moral Philosophy</a:t>
            </a:r>
          </a:p>
          <a:p>
            <a:r>
              <a:rPr lang="en-US" sz="2800" dirty="0" err="1" smtClean="0"/>
              <a:t>Neuroeconomics</a:t>
            </a:r>
            <a:endParaRPr lang="en-US" sz="2800" dirty="0" smtClean="0"/>
          </a:p>
          <a:p>
            <a:r>
              <a:rPr lang="en-US" sz="2800" dirty="0" smtClean="0"/>
              <a:t>Learning</a:t>
            </a:r>
          </a:p>
          <a:p>
            <a:r>
              <a:rPr lang="en-US" sz="2800" dirty="0" smtClean="0"/>
              <a:t>Foraging</a:t>
            </a:r>
          </a:p>
          <a:p>
            <a:r>
              <a:rPr lang="en-US" sz="2800" dirty="0" smtClean="0"/>
              <a:t>Reward</a:t>
            </a:r>
          </a:p>
          <a:p>
            <a:pPr lvl="1"/>
            <a:r>
              <a:rPr lang="en-US" sz="2400" dirty="0" smtClean="0"/>
              <a:t>Lack of Reward</a:t>
            </a:r>
          </a:p>
          <a:p>
            <a:r>
              <a:rPr lang="en-US" sz="2800" dirty="0" smtClean="0"/>
              <a:t>Perception and Motor Control</a:t>
            </a:r>
          </a:p>
          <a:p>
            <a:r>
              <a:rPr lang="en-US" sz="2800" dirty="0" smtClean="0"/>
              <a:t>Stress…Anxiety…Depression</a:t>
            </a:r>
            <a:endParaRPr lang="en-US" sz="2800" dirty="0"/>
          </a:p>
        </p:txBody>
      </p:sp>
    </p:spTree>
    <p:extLst>
      <p:ext uri="{BB962C8B-B14F-4D97-AF65-F5344CB8AC3E}">
        <p14:creationId xmlns:p14="http://schemas.microsoft.com/office/powerpoint/2010/main" val="951637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Decision-Making</a:t>
            </a:r>
            <a:br>
              <a:rPr lang="en-US" dirty="0" smtClean="0"/>
            </a:br>
            <a:r>
              <a:rPr lang="en-US" i="1" dirty="0" smtClean="0">
                <a:solidFill>
                  <a:schemeClr val="accent6">
                    <a:lumMod val="75000"/>
                  </a:schemeClr>
                </a:solidFill>
              </a:rPr>
              <a:t>includes:</a:t>
            </a:r>
            <a:endParaRPr lang="en-US" i="1" dirty="0">
              <a:solidFill>
                <a:schemeClr val="accent6">
                  <a:lumMod val="75000"/>
                </a:schemeClr>
              </a:solidFill>
            </a:endParaRPr>
          </a:p>
        </p:txBody>
      </p:sp>
      <p:sp>
        <p:nvSpPr>
          <p:cNvPr id="3" name="Content Placeholder 2"/>
          <p:cNvSpPr>
            <a:spLocks noGrp="1"/>
          </p:cNvSpPr>
          <p:nvPr>
            <p:ph idx="1"/>
          </p:nvPr>
        </p:nvSpPr>
        <p:spPr>
          <a:xfrm>
            <a:off x="1043492" y="2323652"/>
            <a:ext cx="7871908" cy="4458148"/>
          </a:xfrm>
        </p:spPr>
        <p:txBody>
          <a:bodyPr>
            <a:normAutofit/>
          </a:bodyPr>
          <a:lstStyle/>
          <a:p>
            <a:r>
              <a:rPr lang="en-US" sz="3200" dirty="0" smtClean="0"/>
              <a:t> Individual Recognition</a:t>
            </a:r>
          </a:p>
          <a:p>
            <a:r>
              <a:rPr lang="en-US" sz="3200" dirty="0"/>
              <a:t> </a:t>
            </a:r>
            <a:r>
              <a:rPr lang="en-US" sz="3200" dirty="0" smtClean="0"/>
              <a:t>Status Recognition</a:t>
            </a:r>
          </a:p>
          <a:p>
            <a:pPr lvl="1"/>
            <a:r>
              <a:rPr lang="en-US" sz="3000" dirty="0"/>
              <a:t> </a:t>
            </a:r>
            <a:r>
              <a:rPr lang="en-US" sz="3000" dirty="0" smtClean="0"/>
              <a:t>Hierarchy</a:t>
            </a:r>
          </a:p>
          <a:p>
            <a:r>
              <a:rPr lang="en-US" sz="3200" dirty="0"/>
              <a:t> </a:t>
            </a:r>
            <a:r>
              <a:rPr lang="en-US" sz="3200" dirty="0" smtClean="0"/>
              <a:t>Reward/Validation</a:t>
            </a:r>
          </a:p>
          <a:p>
            <a:pPr lvl="1"/>
            <a:r>
              <a:rPr lang="en-US" sz="3000" dirty="0"/>
              <a:t> </a:t>
            </a:r>
            <a:r>
              <a:rPr lang="en-US" sz="3000" dirty="0" smtClean="0"/>
              <a:t>Punishment/Invalidation</a:t>
            </a:r>
          </a:p>
          <a:p>
            <a:r>
              <a:rPr lang="en-US" sz="3200" dirty="0"/>
              <a:t> </a:t>
            </a:r>
            <a:r>
              <a:rPr lang="en-US"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Stress</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a:t>
            </a:r>
            <a:r>
              <a:rPr lang="en-US" sz="3200" dirty="0" smtClean="0"/>
              <a:t>Vulnerability or Resilience </a:t>
            </a:r>
            <a:endParaRPr lang="en-US" sz="3200" dirty="0"/>
          </a:p>
        </p:txBody>
      </p:sp>
    </p:spTree>
    <p:extLst>
      <p:ext uri="{BB962C8B-B14F-4D97-AF65-F5344CB8AC3E}">
        <p14:creationId xmlns:p14="http://schemas.microsoft.com/office/powerpoint/2010/main" val="2920313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567110" cy="1143000"/>
          </a:xfrm>
        </p:spPr>
        <p:txBody>
          <a:bodyPr>
            <a:normAutofit fontScale="90000"/>
          </a:bodyPr>
          <a:lstStyle/>
          <a:p>
            <a:r>
              <a:rPr lang="en-US" dirty="0" smtClean="0"/>
              <a:t>If Decision-Making </a:t>
            </a:r>
            <a:r>
              <a:rPr lang="en-US" i="1" dirty="0">
                <a:solidFill>
                  <a:schemeClr val="accent6">
                    <a:lumMod val="75000"/>
                  </a:schemeClr>
                </a:solidFill>
              </a:rPr>
              <a:t>includes</a:t>
            </a:r>
            <a:r>
              <a:rPr lang="en-US" dirty="0" smtClean="0"/>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Stress Vulnerability </a:t>
            </a:r>
            <a:r>
              <a:rPr lang="en-US" dirty="0" smtClean="0"/>
              <a:t>and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Resilience</a:t>
            </a:r>
            <a:endParaRPr lang="en-US" dirty="0"/>
          </a:p>
        </p:txBody>
      </p:sp>
      <p:sp>
        <p:nvSpPr>
          <p:cNvPr id="3" name="Content Placeholder 2"/>
          <p:cNvSpPr>
            <a:spLocks noGrp="1"/>
          </p:cNvSpPr>
          <p:nvPr>
            <p:ph idx="1"/>
          </p:nvPr>
        </p:nvSpPr>
        <p:spPr/>
        <p:txBody>
          <a:bodyPr/>
          <a:lstStyle/>
          <a:p>
            <a:r>
              <a:rPr lang="en-US" dirty="0" smtClean="0"/>
              <a:t> Then…</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190" y="1905000"/>
            <a:ext cx="3891686"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50233" y="76200"/>
            <a:ext cx="3555567" cy="646331"/>
          </a:xfrm>
          <a:prstGeom prst="rect">
            <a:avLst/>
          </a:prstGeom>
          <a:noFill/>
        </p:spPr>
        <p:txBody>
          <a:bodyPr wrap="square" rtlCol="0">
            <a:spAutoFit/>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Neurocircuitry</a:t>
            </a:r>
            <a:endParaRPr lang="en-US" sz="3600" dirty="0"/>
          </a:p>
        </p:txBody>
      </p:sp>
    </p:spTree>
    <p:extLst>
      <p:ext uri="{BB962C8B-B14F-4D97-AF65-F5344CB8AC3E}">
        <p14:creationId xmlns:p14="http://schemas.microsoft.com/office/powerpoint/2010/main" val="421141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Components of Social Decision-Making</a:t>
            </a:r>
            <a:endParaRPr lang="en-US" dirty="0"/>
          </a:p>
        </p:txBody>
      </p:sp>
      <p:pic>
        <p:nvPicPr>
          <p:cNvPr id="1026" name="Picture 2" descr="Full size image for 'Neural basis of learning and preference during social decision-ma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6019800" cy="46429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5000" y="3828365"/>
            <a:ext cx="1600200" cy="646331"/>
          </a:xfrm>
          <a:prstGeom prst="rect">
            <a:avLst/>
          </a:prstGeom>
          <a:noFill/>
        </p:spPr>
        <p:txBody>
          <a:bodyPr wrap="square" rtlCol="0">
            <a:spAutoFit/>
          </a:bodyPr>
          <a:lstStyle/>
          <a:p>
            <a:r>
              <a:rPr lang="en-US" dirty="0" smtClean="0"/>
              <a:t>= Perceived Environment</a:t>
            </a:r>
            <a:endParaRPr lang="en-US" dirty="0"/>
          </a:p>
        </p:txBody>
      </p:sp>
    </p:spTree>
    <p:extLst>
      <p:ext uri="{BB962C8B-B14F-4D97-AF65-F5344CB8AC3E}">
        <p14:creationId xmlns:p14="http://schemas.microsoft.com/office/powerpoint/2010/main" val="101746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Decision Stage</a:t>
            </a:r>
            <a:endParaRPr lang="en-US" dirty="0"/>
          </a:p>
        </p:txBody>
      </p:sp>
      <p:sp>
        <p:nvSpPr>
          <p:cNvPr id="3" name="TextBox 2"/>
          <p:cNvSpPr txBox="1"/>
          <p:nvPr/>
        </p:nvSpPr>
        <p:spPr>
          <a:xfrm>
            <a:off x="914400" y="2590800"/>
            <a:ext cx="2667000" cy="646331"/>
          </a:xfrm>
          <a:prstGeom prst="rect">
            <a:avLst/>
          </a:prstGeom>
          <a:noFill/>
        </p:spPr>
        <p:txBody>
          <a:bodyPr wrap="square" rtlCol="0">
            <a:spAutoFit/>
          </a:bodyPr>
          <a:lstStyle/>
          <a:p>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Perception</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Box 3"/>
          <p:cNvSpPr txBox="1"/>
          <p:nvPr/>
        </p:nvSpPr>
        <p:spPr>
          <a:xfrm>
            <a:off x="4876800" y="2583579"/>
            <a:ext cx="3200400" cy="64633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600" b="1" dirty="0" smtClean="0">
                <a:ln/>
                <a:solidFill>
                  <a:schemeClr val="accent3"/>
                </a:solidFill>
              </a:rPr>
              <a:t>Deliberation</a:t>
            </a:r>
            <a:endParaRPr lang="en-US" sz="3600" b="1" dirty="0">
              <a:ln/>
              <a:solidFill>
                <a:schemeClr val="accent3"/>
              </a:solidFill>
            </a:endParaRPr>
          </a:p>
        </p:txBody>
      </p:sp>
      <p:cxnSp>
        <p:nvCxnSpPr>
          <p:cNvPr id="6" name="Straight Arrow Connector 5"/>
          <p:cNvCxnSpPr>
            <a:stCxn id="3" idx="3"/>
          </p:cNvCxnSpPr>
          <p:nvPr/>
        </p:nvCxnSpPr>
        <p:spPr>
          <a:xfrm flipV="1">
            <a:off x="3581400" y="2913965"/>
            <a:ext cx="1143000" cy="1"/>
          </a:xfrm>
          <a:prstGeom prst="straightConnector1">
            <a:avLst/>
          </a:prstGeom>
          <a:ln w="76200">
            <a:gradFill>
              <a:gsLst>
                <a:gs pos="0">
                  <a:schemeClr val="accent1">
                    <a:lumMod val="93000"/>
                    <a:lumOff val="7000"/>
                  </a:schemeClr>
                </a:gs>
                <a:gs pos="50000">
                  <a:schemeClr val="accent6">
                    <a:lumMod val="60000"/>
                    <a:lumOff val="40000"/>
                  </a:schemeClr>
                </a:gs>
                <a:gs pos="100000">
                  <a:schemeClr val="accent3">
                    <a:lumMod val="75000"/>
                  </a:schemeClr>
                </a:gs>
              </a:gsLst>
              <a:lin ang="0" scaled="0"/>
            </a:gradFill>
            <a:prstDash val="sysDash"/>
            <a:headEnd type="none" w="med" len="med"/>
            <a:tailEnd type="triangle" w="med" len="med"/>
          </a:ln>
          <a:effectLst>
            <a:reflection blurRad="6350" stA="50000" endA="300" endPos="55500" dist="508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25606" y="4038600"/>
            <a:ext cx="1969994"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Choice</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cxnSp>
        <p:nvCxnSpPr>
          <p:cNvPr id="8" name="Straight Arrow Connector 7"/>
          <p:cNvCxnSpPr/>
          <p:nvPr/>
        </p:nvCxnSpPr>
        <p:spPr>
          <a:xfrm flipH="1">
            <a:off x="2362200" y="3124200"/>
            <a:ext cx="2590800" cy="990600"/>
          </a:xfrm>
          <a:prstGeom prst="straightConnector1">
            <a:avLst/>
          </a:prstGeom>
          <a:ln w="76200">
            <a:gradFill>
              <a:gsLst>
                <a:gs pos="0">
                  <a:schemeClr val="accent3">
                    <a:lumMod val="75000"/>
                  </a:schemeClr>
                </a:gs>
                <a:gs pos="50000">
                  <a:schemeClr val="accent6">
                    <a:lumMod val="60000"/>
                    <a:lumOff val="40000"/>
                  </a:schemeClr>
                </a:gs>
                <a:gs pos="100000">
                  <a:schemeClr val="accent1">
                    <a:lumMod val="75000"/>
                  </a:schemeClr>
                </a:gs>
              </a:gsLst>
              <a:lin ang="0" scaled="0"/>
            </a:gradFill>
            <a:prstDash val="sysDash"/>
            <a:headEnd type="none" w="med" len="med"/>
            <a:tailEnd type="triangle" w="med" len="med"/>
          </a:ln>
          <a:effectLst>
            <a:reflection blurRad="6350" stA="50000" endA="300" endPos="55500" dist="508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05400" y="4038600"/>
            <a:ext cx="1969994" cy="646331"/>
          </a:xfrm>
          <a:prstGeom prst="rect">
            <a:avLst/>
          </a:prstGeom>
          <a:noFill/>
        </p:spPr>
        <p:txBody>
          <a:bodyPr wrap="square" rtlCol="0">
            <a:spAutoFit/>
          </a:bodyPr>
          <a:lstStyle/>
          <a:p>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Action</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cxnSp>
        <p:nvCxnSpPr>
          <p:cNvPr id="12" name="Straight Arrow Connector 11"/>
          <p:cNvCxnSpPr/>
          <p:nvPr/>
        </p:nvCxnSpPr>
        <p:spPr>
          <a:xfrm>
            <a:off x="3048000" y="4335306"/>
            <a:ext cx="1905000" cy="0"/>
          </a:xfrm>
          <a:prstGeom prst="straightConnector1">
            <a:avLst/>
          </a:prstGeom>
          <a:ln w="76200">
            <a:gradFill>
              <a:gsLst>
                <a:gs pos="0">
                  <a:schemeClr val="accent1">
                    <a:lumMod val="50000"/>
                  </a:schemeClr>
                </a:gs>
                <a:gs pos="50000">
                  <a:schemeClr val="accent6">
                    <a:lumMod val="60000"/>
                    <a:lumOff val="40000"/>
                  </a:schemeClr>
                </a:gs>
                <a:gs pos="100000">
                  <a:schemeClr val="accent3">
                    <a:lumMod val="50000"/>
                  </a:schemeClr>
                </a:gs>
              </a:gsLst>
              <a:lin ang="0" scaled="0"/>
            </a:gradFill>
            <a:prstDash val="sysDash"/>
            <a:headEnd type="none" w="med" len="med"/>
            <a:tailEnd type="triangle" w="med" len="med"/>
          </a:ln>
          <a:effectLst>
            <a:reflection blurRad="6350" stA="50000" endA="300" endPos="55500" dist="508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19600" y="5334000"/>
            <a:ext cx="3505200" cy="646331"/>
          </a:xfrm>
          <a:prstGeom prst="rect">
            <a:avLst/>
          </a:prstGeom>
          <a:noFill/>
        </p:spPr>
        <p:txBody>
          <a:bodyPr wrap="square" rtlCol="0">
            <a:spAutoFit/>
          </a:bodyPr>
          <a:lstStyle/>
          <a:p>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Response Time</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cxnSp>
        <p:nvCxnSpPr>
          <p:cNvPr id="17" name="Straight Arrow Connector 16"/>
          <p:cNvCxnSpPr/>
          <p:nvPr/>
        </p:nvCxnSpPr>
        <p:spPr>
          <a:xfrm>
            <a:off x="5905500" y="4684933"/>
            <a:ext cx="0" cy="801467"/>
          </a:xfrm>
          <a:prstGeom prst="straightConnector1">
            <a:avLst/>
          </a:prstGeom>
          <a:ln w="76200">
            <a:gradFill>
              <a:gsLst>
                <a:gs pos="24000">
                  <a:schemeClr val="accent6">
                    <a:lumMod val="60000"/>
                    <a:lumOff val="40000"/>
                  </a:schemeClr>
                </a:gs>
                <a:gs pos="1000">
                  <a:schemeClr val="accent3">
                    <a:lumMod val="75000"/>
                  </a:schemeClr>
                </a:gs>
                <a:gs pos="62000">
                  <a:schemeClr val="accent3">
                    <a:lumMod val="75000"/>
                  </a:schemeClr>
                </a:gs>
              </a:gsLst>
              <a:lin ang="5400000" scaled="0"/>
            </a:gradFill>
            <a:prstDash val="sysDash"/>
            <a:headEnd type="none" w="med" len="med"/>
            <a:tailEnd type="triangle" w="med" len="med"/>
          </a:ln>
          <a:effectLst>
            <a:reflection blurRad="6350" stA="50000" endA="300" endPos="55500" dist="508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121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y maze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609600"/>
            <a:ext cx="3387218"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228600"/>
            <a:ext cx="3757110" cy="1752600"/>
          </a:xfrm>
        </p:spPr>
        <p:txBody>
          <a:bodyPr>
            <a:normAutofit fontScale="90000"/>
          </a:bodyPr>
          <a:lstStyle/>
          <a:p>
            <a:r>
              <a:rPr lang="en-US" dirty="0" smtClean="0"/>
              <a:t>Simple Choice </a:t>
            </a:r>
            <a:br>
              <a:rPr lang="en-US" dirty="0" smtClean="0"/>
            </a:br>
            <a:r>
              <a:rPr lang="en-US" dirty="0" smtClean="0"/>
              <a:t>Tests: </a:t>
            </a:r>
            <a:br>
              <a:rPr lang="en-US" dirty="0" smtClean="0"/>
            </a:br>
            <a:r>
              <a:rPr lang="en-US" dirty="0" smtClean="0"/>
              <a:t>Y and T mazes</a:t>
            </a:r>
            <a:endParaRPr lang="en-US" dirty="0"/>
          </a:p>
        </p:txBody>
      </p:sp>
      <p:pic>
        <p:nvPicPr>
          <p:cNvPr id="6148" name="Picture 4" descr="Image result for y maze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2514600"/>
            <a:ext cx="3750105" cy="33909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t maze t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14600"/>
            <a:ext cx="4401366" cy="330251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y maze t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450091"/>
            <a:ext cx="3047999" cy="14079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15000" y="0"/>
            <a:ext cx="1981200" cy="584775"/>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Simple</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44305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558</TotalTime>
  <Words>589</Words>
  <Application>Microsoft Office PowerPoint</Application>
  <PresentationFormat>On-screen Show (4:3)</PresentationFormat>
  <Paragraphs>86</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Austin</vt:lpstr>
      <vt:lpstr>Decision Making</vt:lpstr>
      <vt:lpstr>What is Decision-Making?</vt:lpstr>
      <vt:lpstr>An Extreme Example</vt:lpstr>
      <vt:lpstr>Decision-Making Topics</vt:lpstr>
      <vt:lpstr>Social Decision-Making includes:</vt:lpstr>
      <vt:lpstr>If Decision-Making includes Stress Vulnerability and Resilience</vt:lpstr>
      <vt:lpstr>Components of Social Decision-Making</vt:lpstr>
      <vt:lpstr>The Decision Stage</vt:lpstr>
      <vt:lpstr>Simple Choice  Tests:  Y and T mazes</vt:lpstr>
      <vt:lpstr>Radial Arm Maze</vt:lpstr>
      <vt:lpstr>Iowa Gambling Test Choices based on Probability</vt:lpstr>
      <vt:lpstr>Rodent IGT</vt:lpstr>
      <vt:lpstr>Rodent Iowa Gambling Test</vt:lpstr>
      <vt:lpstr>Rodent IGT</vt:lpstr>
      <vt:lpstr>Does it Matter if the Task is Relevant?</vt:lpstr>
      <vt:lpstr>Light Dark Box</vt:lpstr>
      <vt:lpstr>Social/Asocial Choice Test</vt:lpstr>
      <vt:lpstr>Stress-Alternatives Model</vt:lpstr>
      <vt:lpstr>Decision-Making in Relation to Depression</vt:lpstr>
      <vt:lpstr>Stress-Alternatives Model</vt:lpstr>
      <vt:lpstr>Choice Conclusions</vt:lpstr>
    </vt:vector>
  </TitlesOfParts>
  <Company>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Making</dc:title>
  <dc:creator>Cliff H Summers</dc:creator>
  <cp:lastModifiedBy>Cliff H Summers</cp:lastModifiedBy>
  <cp:revision>20</cp:revision>
  <dcterms:created xsi:type="dcterms:W3CDTF">2017-01-25T19:29:34Z</dcterms:created>
  <dcterms:modified xsi:type="dcterms:W3CDTF">2017-01-26T21:56:36Z</dcterms:modified>
</cp:coreProperties>
</file>